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672" r:id="rId2"/>
    <p:sldId id="690" r:id="rId3"/>
    <p:sldId id="665" r:id="rId4"/>
    <p:sldId id="680" r:id="rId5"/>
    <p:sldId id="674" r:id="rId6"/>
    <p:sldId id="667" r:id="rId7"/>
    <p:sldId id="448" r:id="rId8"/>
    <p:sldId id="450" r:id="rId9"/>
    <p:sldId id="449" r:id="rId10"/>
    <p:sldId id="675" r:id="rId11"/>
    <p:sldId id="668" r:id="rId12"/>
    <p:sldId id="669" r:id="rId13"/>
    <p:sldId id="670" r:id="rId14"/>
    <p:sldId id="660" r:id="rId15"/>
    <p:sldId id="266" r:id="rId16"/>
    <p:sldId id="671" r:id="rId17"/>
    <p:sldId id="621" r:id="rId18"/>
    <p:sldId id="329" r:id="rId19"/>
    <p:sldId id="267" r:id="rId20"/>
    <p:sldId id="268" r:id="rId21"/>
    <p:sldId id="269" r:id="rId22"/>
    <p:sldId id="270" r:id="rId23"/>
    <p:sldId id="271" r:id="rId24"/>
    <p:sldId id="272" r:id="rId25"/>
    <p:sldId id="651" r:id="rId26"/>
    <p:sldId id="445" r:id="rId27"/>
    <p:sldId id="326" r:id="rId28"/>
    <p:sldId id="657" r:id="rId29"/>
    <p:sldId id="290" r:id="rId30"/>
    <p:sldId id="289" r:id="rId31"/>
    <p:sldId id="652" r:id="rId32"/>
    <p:sldId id="653" r:id="rId33"/>
    <p:sldId id="654" r:id="rId34"/>
    <p:sldId id="338" r:id="rId35"/>
    <p:sldId id="339" r:id="rId36"/>
    <p:sldId id="655" r:id="rId37"/>
    <p:sldId id="302" r:id="rId38"/>
    <p:sldId id="304" r:id="rId39"/>
    <p:sldId id="305" r:id="rId40"/>
    <p:sldId id="663" r:id="rId41"/>
    <p:sldId id="312" r:id="rId42"/>
    <p:sldId id="299" r:id="rId43"/>
    <p:sldId id="313" r:id="rId44"/>
    <p:sldId id="315" r:id="rId45"/>
    <p:sldId id="279" r:id="rId46"/>
    <p:sldId id="283" r:id="rId47"/>
    <p:sldId id="320" r:id="rId48"/>
    <p:sldId id="661" r:id="rId49"/>
    <p:sldId id="322" r:id="rId50"/>
    <p:sldId id="323" r:id="rId51"/>
    <p:sldId id="331" r:id="rId52"/>
    <p:sldId id="337" r:id="rId53"/>
    <p:sldId id="274" r:id="rId54"/>
    <p:sldId id="447" r:id="rId55"/>
    <p:sldId id="446" r:id="rId56"/>
    <p:sldId id="658" r:id="rId57"/>
    <p:sldId id="348" r:id="rId58"/>
    <p:sldId id="633" r:id="rId59"/>
    <p:sldId id="638" r:id="rId60"/>
    <p:sldId id="639" r:id="rId61"/>
    <p:sldId id="640" r:id="rId62"/>
    <p:sldId id="691" r:id="rId63"/>
    <p:sldId id="340" r:id="rId64"/>
    <p:sldId id="346" r:id="rId65"/>
    <p:sldId id="347" r:id="rId66"/>
    <p:sldId id="341" r:id="rId67"/>
    <p:sldId id="356" r:id="rId68"/>
    <p:sldId id="357" r:id="rId69"/>
    <p:sldId id="358" r:id="rId70"/>
    <p:sldId id="359" r:id="rId71"/>
    <p:sldId id="659" r:id="rId72"/>
    <p:sldId id="366" r:id="rId73"/>
    <p:sldId id="364" r:id="rId74"/>
    <p:sldId id="365" r:id="rId75"/>
    <p:sldId id="372" r:id="rId76"/>
    <p:sldId id="373" r:id="rId77"/>
    <p:sldId id="350" r:id="rId78"/>
    <p:sldId id="678" r:id="rId79"/>
    <p:sldId id="351" r:id="rId80"/>
    <p:sldId id="352" r:id="rId81"/>
    <p:sldId id="353" r:id="rId82"/>
    <p:sldId id="355" r:id="rId83"/>
    <p:sldId id="375" r:id="rId84"/>
    <p:sldId id="376" r:id="rId85"/>
    <p:sldId id="377" r:id="rId86"/>
    <p:sldId id="681" r:id="rId87"/>
    <p:sldId id="407" r:id="rId88"/>
    <p:sldId id="409" r:id="rId89"/>
    <p:sldId id="432" r:id="rId90"/>
    <p:sldId id="431" r:id="rId91"/>
    <p:sldId id="424" r:id="rId92"/>
    <p:sldId id="426" r:id="rId93"/>
    <p:sldId id="427" r:id="rId94"/>
    <p:sldId id="428" r:id="rId95"/>
    <p:sldId id="429" r:id="rId96"/>
    <p:sldId id="416" r:id="rId97"/>
    <p:sldId id="273" r:id="rId98"/>
    <p:sldId id="285" r:id="rId99"/>
    <p:sldId id="286" r:id="rId100"/>
    <p:sldId id="287" r:id="rId101"/>
    <p:sldId id="288" r:id="rId102"/>
    <p:sldId id="676" r:id="rId103"/>
    <p:sldId id="378" r:id="rId104"/>
    <p:sldId id="392" r:id="rId105"/>
    <p:sldId id="438" r:id="rId106"/>
    <p:sldId id="692" r:id="rId107"/>
    <p:sldId id="394" r:id="rId108"/>
    <p:sldId id="439" r:id="rId109"/>
    <p:sldId id="679" r:id="rId110"/>
    <p:sldId id="693" r:id="rId111"/>
    <p:sldId id="694" r:id="rId112"/>
    <p:sldId id="684" r:id="rId1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 snapToObjects="1">
      <p:cViewPr varScale="1">
        <p:scale>
          <a:sx n="153" d="100"/>
          <a:sy n="153" d="100"/>
        </p:scale>
        <p:origin x="408" y="66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199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Terminology</a:t>
          </a:r>
          <a:endParaRPr lang="nl-NL" sz="2500" kern="1200" dirty="0"/>
        </a:p>
      </dsp:txBody>
      <dsp:txXfrm>
        <a:off x="1992" y="0"/>
        <a:ext cx="1954781" cy="972026"/>
      </dsp:txXfrm>
    </dsp:sp>
    <dsp:sp modelId="{B63E76DC-C61E-4A7D-9E24-B2377EF2D2E2}">
      <dsp:nvSpPr>
        <dsp:cNvPr id="0" name=""/>
        <dsp:cNvSpPr/>
      </dsp:nvSpPr>
      <dsp:spPr>
        <a:xfrm>
          <a:off x="19747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CodingSystem</a:t>
          </a:r>
          <a:endParaRPr lang="nl-NL" sz="1200" kern="1200" dirty="0"/>
        </a:p>
      </dsp:txBody>
      <dsp:txXfrm>
        <a:off x="211295" y="985930"/>
        <a:ext cx="1536175" cy="444361"/>
      </dsp:txXfrm>
    </dsp:sp>
    <dsp:sp modelId="{C14DFFE3-7ABC-4943-B65C-07DBE9CE6A9B}">
      <dsp:nvSpPr>
        <dsp:cNvPr id="0" name=""/>
        <dsp:cNvSpPr/>
      </dsp:nvSpPr>
      <dsp:spPr>
        <a:xfrm>
          <a:off x="19747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ValueSet</a:t>
          </a:r>
          <a:endParaRPr lang="nl-NL" sz="1200" kern="1200" dirty="0"/>
        </a:p>
      </dsp:txBody>
      <dsp:txXfrm>
        <a:off x="211295" y="1530559"/>
        <a:ext cx="1536175" cy="444361"/>
      </dsp:txXfrm>
    </dsp:sp>
    <dsp:sp modelId="{0C6CA95C-1CAB-4D1E-AE39-4E1EBC933C4B}">
      <dsp:nvSpPr>
        <dsp:cNvPr id="0" name=""/>
        <dsp:cNvSpPr/>
      </dsp:nvSpPr>
      <dsp:spPr>
        <a:xfrm>
          <a:off x="19747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ConceptMap</a:t>
          </a:r>
          <a:endParaRPr lang="nl-NL" sz="1200" kern="1200" dirty="0"/>
        </a:p>
      </dsp:txBody>
      <dsp:txXfrm>
        <a:off x="211295" y="2075188"/>
        <a:ext cx="1536175" cy="444361"/>
      </dsp:txXfrm>
    </dsp:sp>
    <dsp:sp modelId="{29107311-4424-4125-A5F5-13FB3CDFBDFF}">
      <dsp:nvSpPr>
        <dsp:cNvPr id="0" name=""/>
        <dsp:cNvSpPr/>
      </dsp:nvSpPr>
      <dsp:spPr>
        <a:xfrm>
          <a:off x="19747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NamingSystem</a:t>
          </a:r>
        </a:p>
      </dsp:txBody>
      <dsp:txXfrm>
        <a:off x="211295" y="2619817"/>
        <a:ext cx="1536175" cy="444361"/>
      </dsp:txXfrm>
    </dsp:sp>
    <dsp:sp modelId="{F886AB01-9912-4B39-9088-B099BADA9E31}">
      <dsp:nvSpPr>
        <dsp:cNvPr id="0" name=""/>
        <dsp:cNvSpPr/>
      </dsp:nvSpPr>
      <dsp:spPr>
        <a:xfrm>
          <a:off x="210338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Content</a:t>
          </a:r>
        </a:p>
      </dsp:txBody>
      <dsp:txXfrm>
        <a:off x="2103382" y="0"/>
        <a:ext cx="1954781" cy="972026"/>
      </dsp:txXfrm>
    </dsp:sp>
    <dsp:sp modelId="{0913CE8D-7F8B-4212-B373-6C67AC50EA41}">
      <dsp:nvSpPr>
        <dsp:cNvPr id="0" name=""/>
        <dsp:cNvSpPr/>
      </dsp:nvSpPr>
      <dsp:spPr>
        <a:xfrm>
          <a:off x="2298860" y="972303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StructureDefinition</a:t>
          </a:r>
        </a:p>
      </dsp:txBody>
      <dsp:txXfrm>
        <a:off x="2317504" y="990947"/>
        <a:ext cx="1526537" cy="599259"/>
      </dsp:txXfrm>
    </dsp:sp>
    <dsp:sp modelId="{72D21637-3572-41E5-88C8-5F9938348B03}">
      <dsp:nvSpPr>
        <dsp:cNvPr id="0" name=""/>
        <dsp:cNvSpPr/>
      </dsp:nvSpPr>
      <dsp:spPr>
        <a:xfrm>
          <a:off x="2298860" y="1706781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GraphDefinition</a:t>
          </a:r>
        </a:p>
      </dsp:txBody>
      <dsp:txXfrm>
        <a:off x="2317504" y="1725425"/>
        <a:ext cx="1526537" cy="599259"/>
      </dsp:txXfrm>
    </dsp:sp>
    <dsp:sp modelId="{72029744-9624-4179-A8F6-0EAE2F33C0DA}">
      <dsp:nvSpPr>
        <dsp:cNvPr id="0" name=""/>
        <dsp:cNvSpPr/>
      </dsp:nvSpPr>
      <dsp:spPr>
        <a:xfrm>
          <a:off x="2298860" y="2441259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StructureMap</a:t>
          </a:r>
        </a:p>
      </dsp:txBody>
      <dsp:txXfrm>
        <a:off x="2317504" y="2459903"/>
        <a:ext cx="1526537" cy="599259"/>
      </dsp:txXfrm>
    </dsp:sp>
    <dsp:sp modelId="{B3C321AF-C1CF-4945-A7B2-4CA79EAE1BC8}">
      <dsp:nvSpPr>
        <dsp:cNvPr id="0" name=""/>
        <dsp:cNvSpPr/>
      </dsp:nvSpPr>
      <dsp:spPr>
        <a:xfrm>
          <a:off x="420477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Operations</a:t>
          </a:r>
        </a:p>
      </dsp:txBody>
      <dsp:txXfrm>
        <a:off x="4204772" y="0"/>
        <a:ext cx="1954781" cy="972026"/>
      </dsp:txXfrm>
    </dsp:sp>
    <dsp:sp modelId="{318AA8FE-0EE0-48A5-A78F-4041E2D7E49A}">
      <dsp:nvSpPr>
        <dsp:cNvPr id="0" name=""/>
        <dsp:cNvSpPr/>
      </dsp:nvSpPr>
      <dsp:spPr>
        <a:xfrm>
          <a:off x="440025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OperationDefinition</a:t>
          </a:r>
        </a:p>
      </dsp:txBody>
      <dsp:txXfrm>
        <a:off x="4414075" y="985930"/>
        <a:ext cx="1536175" cy="444361"/>
      </dsp:txXfrm>
    </dsp:sp>
    <dsp:sp modelId="{C6324F2B-8605-4F7D-8527-6FF3E2C80E1B}">
      <dsp:nvSpPr>
        <dsp:cNvPr id="0" name=""/>
        <dsp:cNvSpPr/>
      </dsp:nvSpPr>
      <dsp:spPr>
        <a:xfrm>
          <a:off x="440025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SearchParameter</a:t>
          </a:r>
        </a:p>
      </dsp:txBody>
      <dsp:txXfrm>
        <a:off x="4414075" y="1530559"/>
        <a:ext cx="1536175" cy="444361"/>
      </dsp:txXfrm>
    </dsp:sp>
    <dsp:sp modelId="{0D500555-8248-4629-B77A-4B0BA00F0D90}">
      <dsp:nvSpPr>
        <dsp:cNvPr id="0" name=""/>
        <dsp:cNvSpPr/>
      </dsp:nvSpPr>
      <dsp:spPr>
        <a:xfrm>
          <a:off x="440025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Compartment Definition</a:t>
          </a:r>
        </a:p>
      </dsp:txBody>
      <dsp:txXfrm>
        <a:off x="4414075" y="2075188"/>
        <a:ext cx="1536175" cy="444361"/>
      </dsp:txXfrm>
    </dsp:sp>
    <dsp:sp modelId="{4B8B482F-0CDC-4C98-A619-9378472B421E}">
      <dsp:nvSpPr>
        <dsp:cNvPr id="0" name=""/>
        <dsp:cNvSpPr/>
      </dsp:nvSpPr>
      <dsp:spPr>
        <a:xfrm>
          <a:off x="440025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MessageDefinition</a:t>
          </a:r>
        </a:p>
      </dsp:txBody>
      <dsp:txXfrm>
        <a:off x="4414075" y="2619817"/>
        <a:ext cx="1536175" cy="444361"/>
      </dsp:txXfrm>
    </dsp:sp>
    <dsp:sp modelId="{D3709726-E50A-444C-9EB8-1FAEFF8127D1}">
      <dsp:nvSpPr>
        <dsp:cNvPr id="0" name=""/>
        <dsp:cNvSpPr/>
      </dsp:nvSpPr>
      <dsp:spPr>
        <a:xfrm>
          <a:off x="6306163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Misc</a:t>
          </a:r>
          <a:r>
            <a:rPr lang="nl-NL" sz="2500" kern="1200" dirty="0"/>
            <a:t>.</a:t>
          </a:r>
        </a:p>
      </dsp:txBody>
      <dsp:txXfrm>
        <a:off x="6306163" y="0"/>
        <a:ext cx="1954781" cy="972026"/>
      </dsp:txXfrm>
    </dsp:sp>
    <dsp:sp modelId="{592FCE1E-4E10-4239-8FB5-DCF25534F5D0}">
      <dsp:nvSpPr>
        <dsp:cNvPr id="0" name=""/>
        <dsp:cNvSpPr/>
      </dsp:nvSpPr>
      <dsp:spPr>
        <a:xfrm>
          <a:off x="6501641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CapabilityStatement</a:t>
          </a:r>
        </a:p>
      </dsp:txBody>
      <dsp:txXfrm>
        <a:off x="6515466" y="985930"/>
        <a:ext cx="1536175" cy="444361"/>
      </dsp:txXfrm>
    </dsp:sp>
    <dsp:sp modelId="{A0CA88FD-4BBA-4E98-BDD7-E45C698F94D0}">
      <dsp:nvSpPr>
        <dsp:cNvPr id="0" name=""/>
        <dsp:cNvSpPr/>
      </dsp:nvSpPr>
      <dsp:spPr>
        <a:xfrm>
          <a:off x="6501641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Implementation</a:t>
          </a:r>
          <a:r>
            <a:rPr lang="nl-NL" sz="1200" kern="1200" dirty="0"/>
            <a:t> Guide</a:t>
          </a:r>
        </a:p>
      </dsp:txBody>
      <dsp:txXfrm>
        <a:off x="6515466" y="1530559"/>
        <a:ext cx="1536175" cy="444361"/>
      </dsp:txXfrm>
    </dsp:sp>
    <dsp:sp modelId="{14C3D83C-98B3-44C6-AF24-B4E91FC474BE}">
      <dsp:nvSpPr>
        <dsp:cNvPr id="0" name=""/>
        <dsp:cNvSpPr/>
      </dsp:nvSpPr>
      <dsp:spPr>
        <a:xfrm>
          <a:off x="6501641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TestScript</a:t>
          </a:r>
        </a:p>
      </dsp:txBody>
      <dsp:txXfrm>
        <a:off x="6515466" y="2075188"/>
        <a:ext cx="1536175" cy="444361"/>
      </dsp:txXfrm>
    </dsp:sp>
    <dsp:sp modelId="{F6445791-0242-4B4B-B134-CF66797C2F7B}">
      <dsp:nvSpPr>
        <dsp:cNvPr id="0" name=""/>
        <dsp:cNvSpPr/>
      </dsp:nvSpPr>
      <dsp:spPr>
        <a:xfrm>
          <a:off x="6501641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ExampleScenario</a:t>
          </a:r>
          <a:endParaRPr lang="nl-NL" sz="1200" kern="1200" dirty="0"/>
        </a:p>
      </dsp:txBody>
      <dsp:txXfrm>
        <a:off x="6515466" y="2619817"/>
        <a:ext cx="1536175" cy="444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 set of concepts and their codes</a:t>
          </a:r>
        </a:p>
      </dsp:txBody>
      <dsp:txXfrm rot="-5400000">
        <a:off x="2994089" y="110078"/>
        <a:ext cx="5292363" cy="563050"/>
      </dsp:txXfrm>
    </dsp:sp>
    <dsp:sp modelId="{B70FB09D-4FD6-41A2-BFDA-4C29BDDEE375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CodeSystem</a:t>
          </a:r>
          <a:endParaRPr lang="en-US" sz="2800" kern="1200" noProof="0" dirty="0"/>
        </a:p>
      </dsp:txBody>
      <dsp:txXfrm>
        <a:off x="38075" y="39696"/>
        <a:ext cx="2917938" cy="703812"/>
      </dsp:txXfrm>
    </dsp:sp>
    <dsp:sp modelId="{76EC91C6-C738-4E5E-BE38-1C5D6184E6F6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Set of codes for a particular use</a:t>
          </a:r>
        </a:p>
      </dsp:txBody>
      <dsp:txXfrm rot="-5400000">
        <a:off x="2994089" y="929038"/>
        <a:ext cx="5292363" cy="563050"/>
      </dsp:txXfrm>
    </dsp:sp>
    <dsp:sp modelId="{8D10FB95-6FFF-48BD-8386-F6FDB2EBDC83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ValueSet</a:t>
          </a:r>
          <a:endParaRPr lang="en-US" sz="2800" kern="1200" noProof="0" dirty="0"/>
        </a:p>
      </dsp:txBody>
      <dsp:txXfrm>
        <a:off x="38075" y="858657"/>
        <a:ext cx="2917938" cy="703812"/>
      </dsp:txXfrm>
    </dsp:sp>
    <dsp:sp modelId="{A70C8C9A-7D30-45D2-B5C6-0131202FC433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mappings between terms from different systems</a:t>
          </a:r>
        </a:p>
      </dsp:txBody>
      <dsp:txXfrm rot="-5400000">
        <a:off x="2994089" y="1747999"/>
        <a:ext cx="5292363" cy="563050"/>
      </dsp:txXfrm>
    </dsp:sp>
    <dsp:sp modelId="{163E7837-F5DC-4129-9FCD-12EADF8D28B0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ConceptMap</a:t>
          </a:r>
          <a:endParaRPr lang="en-US" sz="2800" kern="1200" noProof="0" dirty="0"/>
        </a:p>
      </dsp:txBody>
      <dsp:txXfrm>
        <a:off x="38075" y="1677618"/>
        <a:ext cx="2917938" cy="703812"/>
      </dsp:txXfrm>
    </dsp:sp>
    <dsp:sp modelId="{10C99FC4-896A-464C-A745-0FBC51C030B8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identifier and coding “systems”</a:t>
          </a:r>
        </a:p>
      </dsp:txBody>
      <dsp:txXfrm rot="-5400000">
        <a:off x="2994089" y="2566959"/>
        <a:ext cx="5292363" cy="563050"/>
      </dsp:txXfrm>
    </dsp:sp>
    <dsp:sp modelId="{CAA6D077-9B18-421E-880E-F65DBA92777E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NamingSystem</a:t>
          </a:r>
          <a:endParaRPr lang="en-US" sz="2800" kern="1200" noProof="0" dirty="0"/>
        </a:p>
      </dsp:txBody>
      <dsp:txXfrm>
        <a:off x="38075" y="2496578"/>
        <a:ext cx="2917938" cy="703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5201129" y="-2120473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resources &amp; data types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constraints &amp; extensions</a:t>
          </a:r>
        </a:p>
      </dsp:txBody>
      <dsp:txXfrm rot="-5400000">
        <a:off x="2974657" y="146777"/>
        <a:ext cx="5247501" cy="753779"/>
      </dsp:txXfrm>
    </dsp:sp>
    <dsp:sp modelId="{8CF6E81A-D9DA-459E-BF5B-B2EB6482F02D}">
      <dsp:nvSpPr>
        <dsp:cNvPr id="0" name=""/>
        <dsp:cNvSpPr/>
      </dsp:nvSpPr>
      <dsp:spPr>
        <a:xfrm>
          <a:off x="0" y="1582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StructureDefinition</a:t>
          </a:r>
          <a:endParaRPr lang="en-US" sz="2300" kern="1200" noProof="0" dirty="0"/>
        </a:p>
      </dsp:txBody>
      <dsp:txXfrm>
        <a:off x="50972" y="52554"/>
        <a:ext cx="2872713" cy="942224"/>
      </dsp:txXfrm>
    </dsp:sp>
    <dsp:sp modelId="{A1D3BB1E-0B72-41A5-AC6E-B66A245E7200}">
      <dsp:nvSpPr>
        <dsp:cNvPr id="0" name=""/>
        <dsp:cNvSpPr/>
      </dsp:nvSpPr>
      <dsp:spPr>
        <a:xfrm rot="5400000">
          <a:off x="5201129" y="-1024095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Defines collection of inter-related resources for query, update, etc.</a:t>
          </a:r>
        </a:p>
      </dsp:txBody>
      <dsp:txXfrm rot="-5400000">
        <a:off x="2974657" y="1243155"/>
        <a:ext cx="5247501" cy="753779"/>
      </dsp:txXfrm>
    </dsp:sp>
    <dsp:sp modelId="{E3688E20-7C57-4FA8-80B1-83A3B8AE13C2}">
      <dsp:nvSpPr>
        <dsp:cNvPr id="0" name=""/>
        <dsp:cNvSpPr/>
      </dsp:nvSpPr>
      <dsp:spPr>
        <a:xfrm>
          <a:off x="0" y="1097959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GraphDefinition</a:t>
          </a:r>
          <a:endParaRPr lang="en-US" sz="2300" kern="1200" noProof="0" dirty="0"/>
        </a:p>
      </dsp:txBody>
      <dsp:txXfrm>
        <a:off x="50972" y="1148931"/>
        <a:ext cx="2872713" cy="942224"/>
      </dsp:txXfrm>
    </dsp:sp>
    <dsp:sp modelId="{F7958054-81A0-4687-9A37-0837DDA44726}">
      <dsp:nvSpPr>
        <dsp:cNvPr id="0" name=""/>
        <dsp:cNvSpPr/>
      </dsp:nvSpPr>
      <dsp:spPr>
        <a:xfrm rot="5400000">
          <a:off x="5201129" y="72281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Syntax independent transformation of FHIR &amp; </a:t>
          </a:r>
          <a:r>
            <a:rPr lang="en-US" sz="2300" kern="1200" noProof="0"/>
            <a:t>non-FHIR instances</a:t>
          </a:r>
          <a:endParaRPr lang="en-US" sz="2300" kern="1200" noProof="0" dirty="0"/>
        </a:p>
      </dsp:txBody>
      <dsp:txXfrm rot="-5400000">
        <a:off x="2974657" y="2339531"/>
        <a:ext cx="5247501" cy="753779"/>
      </dsp:txXfrm>
    </dsp:sp>
    <dsp:sp modelId="{3B45285F-9986-4C75-B0A8-2CA7C59977B0}">
      <dsp:nvSpPr>
        <dsp:cNvPr id="0" name=""/>
        <dsp:cNvSpPr/>
      </dsp:nvSpPr>
      <dsp:spPr>
        <a:xfrm>
          <a:off x="0" y="2194336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StructureMap</a:t>
          </a:r>
        </a:p>
      </dsp:txBody>
      <dsp:txXfrm>
        <a:off x="50972" y="2245308"/>
        <a:ext cx="2872713" cy="94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5306812" y="-225253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operations</a:t>
          </a:r>
        </a:p>
      </dsp:txBody>
      <dsp:txXfrm rot="-5400000">
        <a:off x="2974658" y="110078"/>
        <a:ext cx="5257819" cy="563050"/>
      </dsp:txXfrm>
    </dsp:sp>
    <dsp:sp modelId="{1B84A053-D84A-407D-A05D-FCF75DAF8223}">
      <dsp:nvSpPr>
        <dsp:cNvPr id="0" name=""/>
        <dsp:cNvSpPr/>
      </dsp:nvSpPr>
      <dsp:spPr>
        <a:xfrm>
          <a:off x="0" y="1621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OperationDefinition</a:t>
          </a:r>
          <a:endParaRPr lang="en-US" sz="2300" kern="1200" noProof="0" dirty="0"/>
        </a:p>
      </dsp:txBody>
      <dsp:txXfrm>
        <a:off x="38075" y="39696"/>
        <a:ext cx="2898507" cy="703812"/>
      </dsp:txXfrm>
    </dsp:sp>
    <dsp:sp modelId="{E31B64D3-A2D8-463D-8223-7EB69F2B0486}">
      <dsp:nvSpPr>
        <dsp:cNvPr id="0" name=""/>
        <dsp:cNvSpPr/>
      </dsp:nvSpPr>
      <dsp:spPr>
        <a:xfrm rot="5400000">
          <a:off x="5306812" y="-143357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searches</a:t>
          </a:r>
        </a:p>
      </dsp:txBody>
      <dsp:txXfrm rot="-5400000">
        <a:off x="2974658" y="929038"/>
        <a:ext cx="5257819" cy="563050"/>
      </dsp:txXfrm>
    </dsp:sp>
    <dsp:sp modelId="{F3B84CD6-8613-4810-9D78-6D76F49E84BE}">
      <dsp:nvSpPr>
        <dsp:cNvPr id="0" name=""/>
        <dsp:cNvSpPr/>
      </dsp:nvSpPr>
      <dsp:spPr>
        <a:xfrm>
          <a:off x="0" y="820582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SearchParameter</a:t>
          </a:r>
          <a:endParaRPr lang="en-US" sz="2300" kern="1200" noProof="0" dirty="0"/>
        </a:p>
      </dsp:txBody>
      <dsp:txXfrm>
        <a:off x="38075" y="858657"/>
        <a:ext cx="2898507" cy="703812"/>
      </dsp:txXfrm>
    </dsp:sp>
    <dsp:sp modelId="{DE6B8E8A-8D0A-4586-96CC-1BC13C9DFCA7}">
      <dsp:nvSpPr>
        <dsp:cNvPr id="0" name=""/>
        <dsp:cNvSpPr/>
      </dsp:nvSpPr>
      <dsp:spPr>
        <a:xfrm rot="5400000">
          <a:off x="5306812" y="-61461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access to (related) resources</a:t>
          </a:r>
        </a:p>
      </dsp:txBody>
      <dsp:txXfrm rot="-5400000">
        <a:off x="2974658" y="1747999"/>
        <a:ext cx="5257819" cy="563050"/>
      </dsp:txXfrm>
    </dsp:sp>
    <dsp:sp modelId="{EB643CCB-C81D-48DB-A79C-91B9A3E6B452}">
      <dsp:nvSpPr>
        <dsp:cNvPr id="0" name=""/>
        <dsp:cNvSpPr/>
      </dsp:nvSpPr>
      <dsp:spPr>
        <a:xfrm>
          <a:off x="0" y="163954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Compartment Definition</a:t>
          </a:r>
        </a:p>
      </dsp:txBody>
      <dsp:txXfrm>
        <a:off x="38075" y="1677618"/>
        <a:ext cx="2898507" cy="703812"/>
      </dsp:txXfrm>
    </dsp:sp>
    <dsp:sp modelId="{F2FCE56C-4CFC-4C11-BC0A-76DA610C1C7E}">
      <dsp:nvSpPr>
        <dsp:cNvPr id="0" name=""/>
        <dsp:cNvSpPr/>
      </dsp:nvSpPr>
      <dsp:spPr>
        <a:xfrm rot="5400000">
          <a:off x="5306812" y="20434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message events, content &amp; allowed responses</a:t>
          </a:r>
        </a:p>
      </dsp:txBody>
      <dsp:txXfrm rot="-5400000">
        <a:off x="2974658" y="2566959"/>
        <a:ext cx="5257819" cy="563050"/>
      </dsp:txXfrm>
    </dsp:sp>
    <dsp:sp modelId="{EFA42699-E8C9-4D17-B6D6-650DB0ED1D85}">
      <dsp:nvSpPr>
        <dsp:cNvPr id="0" name=""/>
        <dsp:cNvSpPr/>
      </dsp:nvSpPr>
      <dsp:spPr>
        <a:xfrm>
          <a:off x="0" y="245850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MessageDefinition</a:t>
          </a:r>
          <a:endParaRPr lang="en-US" sz="2300" kern="1200" noProof="0" dirty="0"/>
        </a:p>
      </dsp:txBody>
      <dsp:txXfrm>
        <a:off x="38075" y="2496578"/>
        <a:ext cx="2898507" cy="703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(</a:t>
          </a:r>
          <a:r>
            <a:rPr lang="nl-NL" sz="1800" kern="1200" dirty="0" err="1"/>
            <a:t>actual</a:t>
          </a:r>
          <a:r>
            <a:rPr lang="nl-NL" sz="1800" kern="1200" dirty="0"/>
            <a:t> or </a:t>
          </a:r>
          <a:r>
            <a:rPr lang="nl-NL" sz="1800" kern="1200" dirty="0" err="1"/>
            <a:t>required</a:t>
          </a:r>
          <a:r>
            <a:rPr lang="nl-NL" sz="1800" kern="1200" dirty="0"/>
            <a:t>) server </a:t>
          </a:r>
          <a:r>
            <a:rPr lang="nl-NL" sz="1800" kern="1200" dirty="0" err="1"/>
            <a:t>capabilities</a:t>
          </a:r>
          <a:endParaRPr lang="nl-NL" sz="1800" kern="1200" dirty="0"/>
        </a:p>
      </dsp:txBody>
      <dsp:txXfrm rot="-5400000">
        <a:off x="2994089" y="110078"/>
        <a:ext cx="5292363" cy="563050"/>
      </dsp:txXfrm>
    </dsp:sp>
    <dsp:sp modelId="{57D0E486-E6AD-4781-9AFC-705D9109A168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CapabilityStatement</a:t>
          </a:r>
          <a:endParaRPr lang="nl-NL" sz="2100" kern="1200" dirty="0"/>
        </a:p>
      </dsp:txBody>
      <dsp:txXfrm>
        <a:off x="38075" y="39696"/>
        <a:ext cx="2917938" cy="703812"/>
      </dsp:txXfrm>
    </dsp:sp>
    <dsp:sp modelId="{61C5B497-DAF9-4D24-A300-5FB3A6A4228E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</a:t>
          </a:r>
          <a:r>
            <a:rPr lang="nl-NL" sz="1800" kern="1200" dirty="0" err="1"/>
            <a:t>how</a:t>
          </a:r>
          <a:r>
            <a:rPr lang="nl-NL" sz="1800" kern="1200" dirty="0"/>
            <a:t> </a:t>
          </a:r>
          <a:r>
            <a:rPr lang="nl-NL" sz="1800" kern="1200" dirty="0" err="1"/>
            <a:t>to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FHIR in a </a:t>
          </a:r>
          <a:r>
            <a:rPr lang="nl-NL" sz="1800" kern="1200" dirty="0" err="1"/>
            <a:t>specific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case</a:t>
          </a:r>
        </a:p>
      </dsp:txBody>
      <dsp:txXfrm rot="-5400000">
        <a:off x="2994089" y="929038"/>
        <a:ext cx="5292363" cy="563050"/>
      </dsp:txXfrm>
    </dsp:sp>
    <dsp:sp modelId="{37974712-B05D-4AD1-B5FE-2297DF272A1E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ImplementationGuide</a:t>
          </a:r>
        </a:p>
      </dsp:txBody>
      <dsp:txXfrm>
        <a:off x="38075" y="858657"/>
        <a:ext cx="2917938" cy="703812"/>
      </dsp:txXfrm>
    </dsp:sp>
    <dsp:sp modelId="{6EE556A9-14FD-44AA-9124-B929C5776767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set of compliance tests </a:t>
          </a:r>
          <a:r>
            <a:rPr lang="nl-NL" sz="1800" kern="1200" dirty="0" err="1"/>
            <a:t>against</a:t>
          </a:r>
          <a:r>
            <a:rPr lang="nl-NL" sz="1800" kern="1200" dirty="0"/>
            <a:t> a FHIR server</a:t>
          </a:r>
        </a:p>
      </dsp:txBody>
      <dsp:txXfrm rot="-5400000">
        <a:off x="2994089" y="1747999"/>
        <a:ext cx="5292363" cy="563050"/>
      </dsp:txXfrm>
    </dsp:sp>
    <dsp:sp modelId="{18E0C843-DD18-416F-B82F-50599CD33E79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TestScript</a:t>
          </a:r>
        </a:p>
      </dsp:txBody>
      <dsp:txXfrm>
        <a:off x="38075" y="1677618"/>
        <a:ext cx="2917938" cy="703812"/>
      </dsp:txXfrm>
    </dsp:sp>
    <dsp:sp modelId="{65BE987F-F465-4D9D-95F2-D5DE5CBBAD1A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Walks through a workflow showing how resources work together</a:t>
          </a:r>
          <a:endParaRPr lang="nl-NL" sz="1800" kern="1200" dirty="0"/>
        </a:p>
      </dsp:txBody>
      <dsp:txXfrm rot="-5400000">
        <a:off x="2994089" y="2566959"/>
        <a:ext cx="5292363" cy="563050"/>
      </dsp:txXfrm>
    </dsp:sp>
    <dsp:sp modelId="{C8133381-B045-4140-9CB2-2C487ADB78B6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ExampleScenario</a:t>
          </a:r>
          <a:endParaRPr lang="nl-NL" sz="2100" kern="1200" dirty="0"/>
        </a:p>
      </dsp:txBody>
      <dsp:txXfrm>
        <a:off x="38075" y="2496578"/>
        <a:ext cx="2917938" cy="703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10/20/2020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10/20/2020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14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30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02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56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075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944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simplifier.net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s://simplifier.net/guide/profilingacademy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build.fhir.org/ig/HL7/fhir-shorthand" TargetMode="Externa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chat.fhir.org/#narrow/stream/179252-IG-creation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19-09%20Tutorial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snapper2-dev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pelon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simplifier.net/ui/ig/S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.lantanagroup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ccda-on-fhir-r4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uild.fhir.org/ig/HL7/fhir-ips" TargetMode="External"/><Relationship Id="rId4" Type="http://schemas.openxmlformats.org/officeDocument/2006/relationships/hyperlink" Target="http://build.fhir.org/ig/HL7/davinci-crd/index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9.png"/><Relationship Id="rId18" Type="http://schemas.openxmlformats.org/officeDocument/2006/relationships/image" Target="../media/image63.jpeg"/><Relationship Id="rId3" Type="http://schemas.openxmlformats.org/officeDocument/2006/relationships/image" Target="../media/image58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0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2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59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4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image" Target="../media/image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Webinar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100" dirty="0"/>
              <a:t>Lloyd McKenzie</a:t>
            </a:r>
          </a:p>
          <a:p>
            <a:r>
              <a:rPr lang="en-US" sz="2100" dirty="0"/>
              <a:t>October 21-22,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Profile registry</a:t>
            </a:r>
          </a:p>
          <a:p>
            <a:pPr lvl="1"/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7" y="1276350"/>
            <a:ext cx="5616575" cy="3359150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517995" y="3158848"/>
            <a:ext cx="2589971" cy="634237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8705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5606"/>
            <a:ext cx="685802" cy="6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30" y="1093789"/>
            <a:ext cx="4908550" cy="3608387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5" y="4061004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371601"/>
            <a:ext cx="3914775" cy="26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r>
              <a:rPr lang="en-US" dirty="0">
                <a:hlinkClick r:id="rId2"/>
              </a:rPr>
              <a:t>https://simplifier.net/guide/profilingacademy/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modules</a:t>
            </a:r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F796-CF5D-4DB2-A8FC-210DBD32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 (FSH)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B7D7-B15F-49E1-A56E-9DB611190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CBF0E-61EF-4FDF-8838-88275B401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49171-62D6-45A9-807C-0D0F3EB9B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6BEED-D74E-4066-AE16-AFB0DCAD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5" t="16032" b="35895"/>
          <a:stretch/>
        </p:blipFill>
        <p:spPr>
          <a:xfrm>
            <a:off x="6027084" y="42785"/>
            <a:ext cx="2455501" cy="820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94B85-997A-4719-B35E-4334EAFA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" y="833614"/>
            <a:ext cx="9144000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2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1FA5-7508-426F-B845-8215D64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144F9-1F5A-4196-9A39-7BA22BE89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Significant time-savings for authors</a:t>
            </a:r>
          </a:p>
          <a:p>
            <a:r>
              <a:rPr lang="en-CA" dirty="0"/>
              <a:t>Easy source-control management</a:t>
            </a:r>
          </a:p>
          <a:p>
            <a:r>
              <a:rPr lang="en-CA" dirty="0"/>
              <a:t>Less hand-holding than GUI-based solutions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http://build.fhir.org/ig/HL7/fhir-shorthand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EB12F-2B6A-4869-8F15-90B82DA4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F1ADF-D799-41C5-996D-1FF16BC50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5614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4836-CF16-47A8-BA64-46AAA3DF6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https://chat.fhir.org/#narrow/stream/179252-IG-creation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lmckenzie@gevityinc.com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82" y="2023763"/>
            <a:ext cx="3703125" cy="246439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generation.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20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87555119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Tooling infrastructure is progressing 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still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https://github.com/FHIR/documents/tree/master/presentations/2020-09%20</a:t>
            </a:r>
            <a:r>
              <a:rPr lang="en-CA" dirty="0"/>
              <a:t>Webinars</a:t>
            </a:r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An enumeration of terms</a:t>
            </a:r>
            <a:endParaRPr lang="nl-NL" sz="1400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Definition of terms</a:t>
            </a:r>
            <a:endParaRPr lang="nl-N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1204997"/>
            <a:ext cx="6655948" cy="1634524"/>
            <a:chOff x="1043608" y="1835261"/>
            <a:chExt cx="8874597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2"/>
              <a:ext cx="4122069" cy="16004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2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685801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521810"/>
            <a:ext cx="5864368" cy="2862322"/>
            <a:chOff x="1026412" y="359101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819156" cy="3816428"/>
              <a:chOff x="1026412" y="359101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sz="1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3"/>
              </a:rPr>
              <a:t>http://ontoserver.csiro.au/snapper2-dev/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4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Extensions</a:t>
            </a:r>
          </a:p>
          <a:p>
            <a:r>
              <a:rPr lang="en-US" sz="2400" dirty="0"/>
              <a:t>Formal Constraints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29200" y="1371600"/>
            <a:ext cx="4114800" cy="2855913"/>
          </a:xfrm>
        </p:spPr>
        <p:txBody>
          <a:bodyPr/>
          <a:lstStyle/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r>
              <a:rPr lang="en-US" sz="2400" dirty="0"/>
              <a:t>FSH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9" y="3455530"/>
            <a:ext cx="1350150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13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1522921" y="3558398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6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Defines</a:t>
            </a:r>
            <a:r>
              <a:rPr lang="nl-NL" b="1" dirty="0"/>
              <a:t> </a:t>
            </a:r>
            <a:r>
              <a:rPr lang="nl-NL" b="1" dirty="0" err="1"/>
              <a:t>datastructures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24192" y="3148349"/>
            <a:ext cx="8228883" cy="782328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2BECE-95F1-4D36-9957-235F55EBC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99B5241-46A4-4653-8A6F-7A221EB8A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547664" y="1923678"/>
            <a:ext cx="2160240" cy="1134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Composition</a:t>
            </a:r>
          </a:p>
          <a:p>
            <a:r>
              <a:rPr lang="en-US" sz="1400" dirty="0">
                <a:latin typeface="Arial" charset="0"/>
              </a:rPr>
              <a:t>type: </a:t>
            </a:r>
            <a:r>
              <a:rPr lang="en-US" sz="1400" dirty="0" err="1">
                <a:latin typeface="Arial" charset="0"/>
              </a:rPr>
              <a:t>CodeableConcept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1923678"/>
            <a:ext cx="2584174" cy="918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Section</a:t>
            </a:r>
          </a:p>
          <a:p>
            <a:endParaRPr lang="en-US" sz="1400" b="1" dirty="0">
              <a:latin typeface="Arial" charset="0"/>
            </a:endParaRPr>
          </a:p>
          <a:p>
            <a:r>
              <a:rPr lang="en-US" sz="1400" dirty="0"/>
              <a:t>code: </a:t>
            </a:r>
            <a:r>
              <a:rPr lang="en-US" sz="1400" dirty="0" err="1"/>
              <a:t>CodeableConcept</a:t>
            </a:r>
            <a:endParaRPr lang="en-US" sz="1400" dirty="0"/>
          </a:p>
          <a:p>
            <a:r>
              <a:rPr lang="en-US" sz="1400" dirty="0">
                <a:latin typeface="Arial" charset="0"/>
              </a:rPr>
              <a:t>content: Resource(Any) 0..1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3707904" y="2490741"/>
            <a:ext cx="86409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5947" y="219370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0..*</a:t>
            </a:r>
            <a:endParaRPr lang="nl-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47664" y="1437624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Schematic view of Composition (aka a Document header)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3241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255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1326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>
                          <a:effectLst/>
                          <a:latin typeface="verdana"/>
                        </a:rPr>
                        <a:t>..</a:t>
                      </a:r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4"/>
              </a:rPr>
              <a:t>https://trifolia.lantanagroup.com/</a:t>
            </a:r>
            <a:endParaRPr lang="en-US" dirty="0"/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2765208" y="3397790"/>
            <a:ext cx="135879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763688" y="3543858"/>
            <a:ext cx="238490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680012" y="176166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81864" y="2609807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391078" y="405383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9117" y="41309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try this in Forge</a:t>
            </a:r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980C-AD6D-47DC-B50D-437B73AA9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BE9A3-0B71-47F9-B91B-AC43D2541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9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9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 not?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72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50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1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7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15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6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6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1221601"/>
            <a:ext cx="4950619" cy="36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67844" y="2726798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730" y="1280025"/>
            <a:ext cx="4858428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9021" y="1577430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414770" y="3683664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941774" y="2409733"/>
            <a:ext cx="5222515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36559" y="1977684"/>
            <a:ext cx="423573" cy="4947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699957"/>
            <a:ext cx="899131" cy="9837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/>
              <a:t>Most elements are optional</a:t>
            </a:r>
          </a:p>
          <a:p>
            <a:r>
              <a:rPr lang="en-CA" sz="2400"/>
              <a:t>All data type components are optional</a:t>
            </a:r>
          </a:p>
          <a:p>
            <a:r>
              <a:rPr lang="en-CA" sz="2400"/>
              <a:t>Most terminologies unconstrained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>
                <a:hlinkClick r:id="rId3"/>
              </a:rPr>
              <a:t>http://build.fhir.org/ig/HL7/ccda-on-fhir-r4</a:t>
            </a:r>
            <a:r>
              <a:rPr lang="nl-NL" dirty="0"/>
              <a:t> </a:t>
            </a:r>
          </a:p>
          <a:p>
            <a:r>
              <a:rPr lang="nl-NL" dirty="0"/>
              <a:t>Da Vinci - Coverage </a:t>
            </a:r>
            <a:r>
              <a:rPr lang="nl-NL" dirty="0" err="1"/>
              <a:t>Requirements</a:t>
            </a:r>
            <a:r>
              <a:rPr lang="nl-NL" dirty="0"/>
              <a:t> Discovery</a:t>
            </a:r>
          </a:p>
          <a:p>
            <a:pPr lvl="1"/>
            <a:r>
              <a:rPr lang="nl-NL" dirty="0">
                <a:hlinkClick r:id="rId4"/>
              </a:rPr>
              <a:t>http://build.fhir.org/ig/HL7/davinci-crd/index.html</a:t>
            </a:r>
            <a:r>
              <a:rPr lang="nl-NL" dirty="0"/>
              <a:t> 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pPr lvl="1"/>
            <a:r>
              <a:rPr lang="nl-NL" dirty="0">
                <a:hlinkClick r:id="rId5"/>
              </a:rPr>
              <a:t>https://build.fhir.org/ig/HL7/fhir-ips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resources</a:t>
            </a:r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Templates allow you to adjust look &amp; feel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2961</TotalTime>
  <Words>7371</Words>
  <Application>Microsoft Office PowerPoint</Application>
  <PresentationFormat>On-screen Show (16:9)</PresentationFormat>
  <Paragraphs>1059</Paragraphs>
  <Slides>112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Calibri</vt:lpstr>
      <vt:lpstr>verdana</vt:lpstr>
      <vt:lpstr>Wingdings</vt:lpstr>
      <vt:lpstr>Office Theme</vt:lpstr>
      <vt:lpstr>HL7 FHIR PROFILING</vt:lpstr>
      <vt:lpstr>Who am I?</vt:lpstr>
      <vt:lpstr>This presentation</vt:lpstr>
      <vt:lpstr>Credit</vt:lpstr>
      <vt:lpstr>Contents of this tutorial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Profiling Academy</vt:lpstr>
      <vt:lpstr>FHIR Shorthand (FSH)</vt:lpstr>
      <vt:lpstr>FHIR Shorthand</vt:lpstr>
      <vt:lpstr>Wrap Up -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82</cp:revision>
  <dcterms:created xsi:type="dcterms:W3CDTF">2019-03-22T18:05:01Z</dcterms:created>
  <dcterms:modified xsi:type="dcterms:W3CDTF">2020-10-21T05:02:18Z</dcterms:modified>
</cp:coreProperties>
</file>